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5" r:id="rId3"/>
    <p:sldId id="306" r:id="rId4"/>
    <p:sldId id="308" r:id="rId5"/>
    <p:sldId id="303" r:id="rId6"/>
    <p:sldId id="284" r:id="rId7"/>
    <p:sldId id="258" r:id="rId8"/>
    <p:sldId id="310" r:id="rId9"/>
    <p:sldId id="309" r:id="rId10"/>
    <p:sldId id="260" r:id="rId11"/>
    <p:sldId id="261" r:id="rId12"/>
    <p:sldId id="262" r:id="rId13"/>
    <p:sldId id="285" r:id="rId14"/>
    <p:sldId id="286" r:id="rId15"/>
    <p:sldId id="311" r:id="rId16"/>
    <p:sldId id="288" r:id="rId17"/>
    <p:sldId id="289" r:id="rId18"/>
    <p:sldId id="290" r:id="rId19"/>
    <p:sldId id="291" r:id="rId20"/>
    <p:sldId id="292" r:id="rId21"/>
    <p:sldId id="263" r:id="rId22"/>
    <p:sldId id="264" r:id="rId23"/>
    <p:sldId id="265" r:id="rId24"/>
    <p:sldId id="266" r:id="rId25"/>
    <p:sldId id="267" r:id="rId26"/>
    <p:sldId id="268" r:id="rId27"/>
    <p:sldId id="272" r:id="rId28"/>
    <p:sldId id="269" r:id="rId29"/>
    <p:sldId id="280" r:id="rId30"/>
    <p:sldId id="278" r:id="rId31"/>
    <p:sldId id="313" r:id="rId32"/>
    <p:sldId id="294" r:id="rId33"/>
    <p:sldId id="312" r:id="rId34"/>
    <p:sldId id="281" r:id="rId35"/>
    <p:sldId id="29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50"/>
    <a:srgbClr val="990000"/>
    <a:srgbClr val="004376"/>
    <a:srgbClr val="005C2A"/>
    <a:srgbClr val="06060A"/>
    <a:srgbClr val="FF0066"/>
    <a:srgbClr val="3B1615"/>
    <a:srgbClr val="FFFA2D"/>
    <a:srgbClr val="6F3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7" autoAdjust="0"/>
    <p:restoredTop sz="94660"/>
  </p:normalViewPr>
  <p:slideViewPr>
    <p:cSldViewPr>
      <p:cViewPr>
        <p:scale>
          <a:sx n="60" d="100"/>
          <a:sy n="60" d="100"/>
        </p:scale>
        <p:origin x="-77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C53F-7F06-468C-9EE7-60DA3892B06F}" type="datetimeFigureOut">
              <a:rPr lang="en-US" smtClean="0"/>
              <a:pPr/>
              <a:t>01-Oct-13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EC7-2BF1-468F-BE36-C23AD757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9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C53F-7F06-468C-9EE7-60DA3892B06F}" type="datetimeFigureOut">
              <a:rPr lang="en-US" smtClean="0"/>
              <a:pPr/>
              <a:t>01-Oct-13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EC7-2BF1-468F-BE36-C23AD757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C53F-7F06-468C-9EE7-60DA3892B06F}" type="datetimeFigureOut">
              <a:rPr lang="en-US" smtClean="0"/>
              <a:pPr/>
              <a:t>01-Oct-13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EC7-2BF1-468F-BE36-C23AD757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0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C53F-7F06-468C-9EE7-60DA3892B06F}" type="datetimeFigureOut">
              <a:rPr lang="en-US" smtClean="0"/>
              <a:pPr/>
              <a:t>01-Oct-13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EC7-2BF1-468F-BE36-C23AD757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9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C53F-7F06-468C-9EE7-60DA3892B06F}" type="datetimeFigureOut">
              <a:rPr lang="en-US" smtClean="0"/>
              <a:pPr/>
              <a:t>01-Oct-13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EC7-2BF1-468F-BE36-C23AD757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0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C53F-7F06-468C-9EE7-60DA3892B06F}" type="datetimeFigureOut">
              <a:rPr lang="en-US" smtClean="0"/>
              <a:pPr/>
              <a:t>01-Oct-13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EC7-2BF1-468F-BE36-C23AD757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3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C53F-7F06-468C-9EE7-60DA3892B06F}" type="datetimeFigureOut">
              <a:rPr lang="en-US" smtClean="0"/>
              <a:pPr/>
              <a:t>01-Oct-13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EC7-2BF1-468F-BE36-C23AD757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C53F-7F06-468C-9EE7-60DA3892B06F}" type="datetimeFigureOut">
              <a:rPr lang="en-US" smtClean="0"/>
              <a:pPr/>
              <a:t>01-Oct-13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EC7-2BF1-468F-BE36-C23AD757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C53F-7F06-468C-9EE7-60DA3892B06F}" type="datetimeFigureOut">
              <a:rPr lang="en-US" smtClean="0"/>
              <a:pPr/>
              <a:t>01-Oct-13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EC7-2BF1-468F-BE36-C23AD757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5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C53F-7F06-468C-9EE7-60DA3892B06F}" type="datetimeFigureOut">
              <a:rPr lang="en-US" smtClean="0"/>
              <a:pPr/>
              <a:t>01-Oct-13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EC7-2BF1-468F-BE36-C23AD757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5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C53F-7F06-468C-9EE7-60DA3892B06F}" type="datetimeFigureOut">
              <a:rPr lang="en-US" smtClean="0"/>
              <a:pPr/>
              <a:t>01-Oct-13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CEC7-2BF1-468F-BE36-C23AD757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8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5C53F-7F06-468C-9EE7-60DA3892B06F}" type="datetimeFigureOut">
              <a:rPr lang="en-US" smtClean="0"/>
              <a:pPr/>
              <a:t>01-Oct-13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DCEC7-2BF1-468F-BE36-C23AD7572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7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slim_Anime_Ramadan_by_bekkouch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pic>
        <p:nvPicPr>
          <p:cNvPr id="9" name="Picture 8" descr="pink-pattern-backgrounds-for-powerpoin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376A0"/>
              </a:clrFrom>
              <a:clrTo>
                <a:srgbClr val="F376A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533400"/>
            <a:ext cx="8001000" cy="58735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905000" y="2286000"/>
            <a:ext cx="2819400" cy="2362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752600" y="2667000"/>
            <a:ext cx="3200400" cy="9906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pic>
        <p:nvPicPr>
          <p:cNvPr id="7" name="Picture 6" descr="bismillahirrahmanirrahi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33400"/>
            <a:ext cx="4876800" cy="162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52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457200" y="457200"/>
            <a:ext cx="8229600" cy="6019800"/>
          </a:xfrm>
          <a:prstGeom prst="round2DiagRect">
            <a:avLst>
              <a:gd name="adj1" fmla="val 8548"/>
              <a:gd name="adj2" fmla="val 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33600" y="2057400"/>
            <a:ext cx="4648200" cy="3200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19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عِيْدٌ</a:t>
            </a:r>
            <a:endParaRPr lang="en-US" sz="19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7"/>
          <a:stretch/>
        </p:blipFill>
        <p:spPr>
          <a:xfrm>
            <a:off x="1676400" y="1524000"/>
            <a:ext cx="5867400" cy="4267199"/>
          </a:xfrm>
          <a:prstGeom prst="round2DiagRect">
            <a:avLst/>
          </a:prstGeom>
          <a:ln w="28575">
            <a:solidFill>
              <a:srgbClr val="333333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76400" y="57912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ঈদের দিন আনন্দ উপভোগের দৃশ্য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92204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عِيْدٌ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আরবী শব্দ। ঈদ মানে আনন্দ, উৎসব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6720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533400" y="533400"/>
            <a:ext cx="8077200" cy="5867400"/>
          </a:xfrm>
          <a:prstGeom prst="round2DiagRect">
            <a:avLst>
              <a:gd name="adj1" fmla="val 7262"/>
              <a:gd name="adj2" fmla="val 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5341203"/>
            <a:ext cx="7000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 ধরনের সুস্বাদু খাবারের চিত্র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8705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فِطْرٌ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আরবী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শব্দ। ফিতর মানে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রোজা ভংগ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তথা দিনের বেলায়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পানাহার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করা।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3516_424242133465_119182473465_4627495_3407953_n.jpg"/>
          <p:cNvPicPr>
            <a:picLocks noChangeAspect="1"/>
          </p:cNvPicPr>
          <p:nvPr/>
        </p:nvPicPr>
        <p:blipFill>
          <a:blip r:embed="rId3"/>
          <a:srcRect l="6413" t="11364" r="5413"/>
          <a:stretch>
            <a:fillRect/>
          </a:stretch>
        </p:blipFill>
        <p:spPr>
          <a:xfrm>
            <a:off x="788051" y="2362200"/>
            <a:ext cx="3402949" cy="2895600"/>
          </a:xfrm>
          <a:prstGeom prst="snipRoundRect">
            <a:avLst>
              <a:gd name="adj1" fmla="val 33545"/>
              <a:gd name="adj2" fmla="val 48791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five-pillars-of-islam-sawm1.jpg"/>
          <p:cNvPicPr>
            <a:picLocks noChangeAspect="1"/>
          </p:cNvPicPr>
          <p:nvPr/>
        </p:nvPicPr>
        <p:blipFill>
          <a:blip r:embed="rId4"/>
          <a:srcRect t="22785"/>
          <a:stretch>
            <a:fillRect/>
          </a:stretch>
        </p:blipFill>
        <p:spPr>
          <a:xfrm>
            <a:off x="4114800" y="2095500"/>
            <a:ext cx="4114800" cy="3238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050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4"/>
          <a:stretch/>
        </p:blipFill>
        <p:spPr>
          <a:xfrm>
            <a:off x="774515" y="762000"/>
            <a:ext cx="3530366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05" y="2514600"/>
            <a:ext cx="2609595" cy="335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905000" y="3116759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রোজা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57912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আনন্দ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" y="4086225"/>
            <a:ext cx="4533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عِيْدٌ</a:t>
            </a:r>
            <a:r>
              <a:rPr lang="ar-SA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فِطْرٌ</a:t>
            </a:r>
            <a:r>
              <a:rPr lang="ar-SA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ঈদুল ফিতর অর্থ </a:t>
            </a:r>
            <a:r>
              <a:rPr lang="bn-BD" sz="4800" b="1" dirty="0" smtClean="0">
                <a:solidFill>
                  <a:srgbClr val="3B1615"/>
                </a:solidFill>
                <a:latin typeface="NikoshBAN" pitchFamily="2" charset="0"/>
                <a:cs typeface="NikoshBAN" pitchFamily="2" charset="0"/>
              </a:rPr>
              <a:t>রোজা ভংগের আনন্দ</a:t>
            </a:r>
            <a:endParaRPr lang="en-US" sz="4800" b="1" dirty="0">
              <a:solidFill>
                <a:srgbClr val="3B161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381000" y="381000"/>
            <a:ext cx="8382000" cy="6172200"/>
          </a:xfrm>
          <a:prstGeom prst="frame">
            <a:avLst>
              <a:gd name="adj1" fmla="val 884"/>
            </a:avLst>
          </a:prstGeom>
          <a:solidFill>
            <a:srgbClr val="441918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Left-Up Arrow 16"/>
          <p:cNvSpPr/>
          <p:nvPr/>
        </p:nvSpPr>
        <p:spPr>
          <a:xfrm rot="16200000">
            <a:off x="5029200" y="457200"/>
            <a:ext cx="1600200" cy="2514600"/>
          </a:xfrm>
          <a:prstGeom prst="leftUpArrow">
            <a:avLst>
              <a:gd name="adj1" fmla="val 8448"/>
              <a:gd name="adj2" fmla="val 25000"/>
              <a:gd name="adj3" fmla="val 193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255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609600"/>
            <a:ext cx="7924800" cy="5715000"/>
          </a:xfrm>
          <a:prstGeom prst="roundRect">
            <a:avLst>
              <a:gd name="adj" fmla="val 11426"/>
            </a:avLst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73" y="1676400"/>
            <a:ext cx="5827327" cy="386971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14400" y="56388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ঈদের দিন আত্মীয়-স্বজনের খোঁজখবর নেওয়া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29000" y="762000"/>
            <a:ext cx="2590800" cy="7620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60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9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609600"/>
            <a:ext cx="7924800" cy="5715000"/>
          </a:xfrm>
          <a:prstGeom prst="roundRect">
            <a:avLst>
              <a:gd name="adj" fmla="val 11426"/>
            </a:avLst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" b="1923"/>
          <a:stretch>
            <a:fillRect/>
          </a:stretch>
        </p:blipFill>
        <p:spPr>
          <a:xfrm>
            <a:off x="1600200" y="1219200"/>
            <a:ext cx="5867400" cy="3964459"/>
          </a:xfrm>
          <a:prstGeom prst="round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65574" y="5334000"/>
            <a:ext cx="796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ঈদের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পাড়া-প্রতিবেশির খোঁজখবর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0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33400" y="457200"/>
            <a:ext cx="8153400" cy="5943600"/>
          </a:xfrm>
          <a:prstGeom prst="roundRect">
            <a:avLst>
              <a:gd name="adj" fmla="val 11426"/>
            </a:avLst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2438400" cy="2286000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Picture 15" descr="66104_361486040626141_1018119815_n.jpg"/>
          <p:cNvPicPr>
            <a:picLocks noChangeAspect="1"/>
          </p:cNvPicPr>
          <p:nvPr/>
        </p:nvPicPr>
        <p:blipFill>
          <a:blip r:embed="rId4">
            <a:lum bright="10000"/>
          </a:blip>
          <a:srcRect t="35621" r="11765" b="2941"/>
          <a:stretch>
            <a:fillRect/>
          </a:stretch>
        </p:blipFill>
        <p:spPr>
          <a:xfrm>
            <a:off x="6019800" y="3962400"/>
            <a:ext cx="2438400" cy="2286000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 descr="380778_525618667448198_511100679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609600"/>
            <a:ext cx="2578099" cy="2209800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Picture 19" descr="62032_495332653810133_866560303_n.jpg"/>
          <p:cNvPicPr>
            <a:picLocks noChangeAspect="1"/>
          </p:cNvPicPr>
          <p:nvPr/>
        </p:nvPicPr>
        <p:blipFill>
          <a:blip r:embed="rId6"/>
          <a:srcRect l="4852" t="9027" r="3731" b="705"/>
          <a:stretch>
            <a:fillRect/>
          </a:stretch>
        </p:blipFill>
        <p:spPr>
          <a:xfrm>
            <a:off x="3389725" y="3962400"/>
            <a:ext cx="2477675" cy="2286000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9600"/>
            <a:ext cx="2438400" cy="2209800"/>
          </a:xfrm>
          <a:prstGeom prst="ellipse">
            <a:avLst/>
          </a:prstGeom>
          <a:ln w="28575">
            <a:solidFill>
              <a:srgbClr val="333333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6934200" y="1973759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সেমাই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18288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পায়েস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0" y="19812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মিষ্টি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9325" y="4649450"/>
            <a:ext cx="167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পোলাও-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গোশত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6000" y="5221069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06060A"/>
                </a:solidFill>
                <a:latin typeface="NikoshBAN" pitchFamily="2" charset="0"/>
                <a:cs typeface="NikoshBAN" pitchFamily="2" charset="0"/>
              </a:rPr>
              <a:t>গোশত-খিচুড়ি</a:t>
            </a:r>
          </a:p>
        </p:txBody>
      </p:sp>
      <p:pic>
        <p:nvPicPr>
          <p:cNvPr id="29" name="Picture 28" descr="598744_10151369354024807_512656629_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" y="3933825"/>
            <a:ext cx="2590799" cy="2314575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914400" y="44196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পিঠা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048000"/>
            <a:ext cx="7467600" cy="791766"/>
          </a:xfrm>
          <a:prstGeom prst="round2DiagRect">
            <a:avLst>
              <a:gd name="adj1" fmla="val 5355"/>
              <a:gd name="adj2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ঈদের দিন এ ধরণের খাবার গ্রহণ করা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8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6" grpId="0"/>
      <p:bldP spid="30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33400" y="457200"/>
            <a:ext cx="8153400" cy="5943600"/>
          </a:xfrm>
          <a:prstGeom prst="roundRect">
            <a:avLst>
              <a:gd name="adj" fmla="val 11426"/>
            </a:avLst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1"/>
            <a:ext cx="3524250" cy="21335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90600"/>
            <a:ext cx="350520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03352"/>
            <a:ext cx="3581400" cy="2340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3558903"/>
            <a:ext cx="3524250" cy="23846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happy-muslim-girl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990600"/>
            <a:ext cx="2517228" cy="3810000"/>
          </a:xfrm>
          <a:prstGeom prst="roundRect">
            <a:avLst/>
          </a:prstGeom>
        </p:spPr>
      </p:pic>
      <p:pic>
        <p:nvPicPr>
          <p:cNvPr id="11" name="Picture 10" descr="children-on-eid-al-fit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990600"/>
            <a:ext cx="5181600" cy="393192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66800" y="498354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ধনী-গরিব সকলের সাথে ঈদের আনন্দ উপভোগ করা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7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609600"/>
            <a:ext cx="7924800" cy="5715000"/>
          </a:xfrm>
          <a:prstGeom prst="roundRect">
            <a:avLst>
              <a:gd name="adj" fmla="val 11426"/>
            </a:avLst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66" y="1044701"/>
            <a:ext cx="4642733" cy="3451099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38200" y="51816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ঈদের সময় সকলের মুখে হাসি ফুটানো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hristmas-gifts5-300x2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085975"/>
            <a:ext cx="28575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1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609600"/>
            <a:ext cx="7924800" cy="5715000"/>
          </a:xfrm>
          <a:prstGeom prst="roundRect">
            <a:avLst>
              <a:gd name="adj" fmla="val 11426"/>
            </a:avLst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467600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4876800"/>
            <a:ext cx="8153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ঈদকে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যথাযথ মর্যদায়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উদযাপন করা মুসলমানদের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অবশ্যকর্তব্য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0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9600" y="609600"/>
            <a:ext cx="7924800" cy="5715000"/>
          </a:xfrm>
          <a:prstGeom prst="roundRect">
            <a:avLst>
              <a:gd name="adj" fmla="val 11426"/>
            </a:avLst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19894"/>
            <a:ext cx="3276600" cy="28379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80570"/>
            <a:ext cx="3276600" cy="280103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2590800" y="914400"/>
            <a:ext cx="4114800" cy="1143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ওয়াজিব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3340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ঈদের নামাজের পূর্বে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ফিতরা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আদায়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9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457200"/>
            <a:ext cx="8305800" cy="6019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33400"/>
            <a:ext cx="8229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3217"/>
                </a:solidFill>
                <a:latin typeface="NikoshBAN" pitchFamily="2" charset="0"/>
                <a:cs typeface="NikoshBAN" pitchFamily="2" charset="0"/>
              </a:rPr>
              <a:t>পঞ্চম শ্রেণি</a:t>
            </a:r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6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বিষয়- ইসলাম ও নৈতিক শিক্ষা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9624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পারভীন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ক্যামব্রিয়ান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অ্যা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ন্ড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, ঢাকা।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th_Birds5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599" y="3200400"/>
            <a:ext cx="2692401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152400"/>
            <a:ext cx="7924800" cy="6553200"/>
          </a:xfrm>
          <a:prstGeom prst="roundRect">
            <a:avLst>
              <a:gd name="adj" fmla="val 11426"/>
            </a:avLst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9"/>
          <a:stretch/>
        </p:blipFill>
        <p:spPr>
          <a:xfrm>
            <a:off x="1676400" y="1295400"/>
            <a:ext cx="5562600" cy="3814451"/>
          </a:xfrm>
          <a:prstGeom prst="rect">
            <a:avLst/>
          </a:prstGeom>
          <a:ln>
            <a:solidFill>
              <a:srgbClr val="333333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5800" y="52578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ঈদের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 রাকাত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সালাত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ছয় তাকবীরের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সাথে আদায় করা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19400" y="304800"/>
            <a:ext cx="3352800" cy="838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ওয়াজিব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5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09600" y="457200"/>
            <a:ext cx="7924800" cy="5867400"/>
          </a:xfrm>
          <a:prstGeom prst="roundRect">
            <a:avLst>
              <a:gd name="adj" fmla="val 11426"/>
            </a:avLst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3745188" cy="2808891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38100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জু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56388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গোসল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81600" y="800100"/>
            <a:ext cx="2819399" cy="13335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সুন্নত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C:\Users\IT\Downloads\zzz.jpg"/>
          <p:cNvPicPr>
            <a:picLocks noChangeAspect="1" noChangeArrowheads="1"/>
          </p:cNvPicPr>
          <p:nvPr/>
        </p:nvPicPr>
        <p:blipFill>
          <a:blip r:embed="rId4"/>
          <a:srcRect l="10228" t="9752" r="9657" b="18841"/>
          <a:stretch>
            <a:fillRect/>
          </a:stretch>
        </p:blipFill>
        <p:spPr bwMode="auto">
          <a:xfrm>
            <a:off x="685800" y="762000"/>
            <a:ext cx="3733800" cy="28193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401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9600" y="457200"/>
            <a:ext cx="7924800" cy="5867400"/>
          </a:xfrm>
          <a:prstGeom prst="roundRect">
            <a:avLst>
              <a:gd name="adj" fmla="val 11426"/>
            </a:avLst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3200400" cy="3391250"/>
          </a:xfrm>
          <a:prstGeom prst="round2Diag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828800"/>
            <a:ext cx="3962399" cy="3276600"/>
          </a:xfrm>
          <a:prstGeom prst="round2DiagRect">
            <a:avLst>
              <a:gd name="adj1" fmla="val 16667"/>
              <a:gd name="adj2" fmla="val 597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3048000" y="5410200"/>
            <a:ext cx="3452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সুগন্ধি ব্যবহার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00954" y="685800"/>
            <a:ext cx="3399292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সুন্নত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8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457200"/>
            <a:ext cx="8305800" cy="5867400"/>
          </a:xfrm>
          <a:prstGeom prst="roundRect">
            <a:avLst>
              <a:gd name="adj" fmla="val 11426"/>
            </a:avLst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3848102" cy="3352801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14" y="1828800"/>
            <a:ext cx="3592286" cy="3352800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2000" y="54102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পবিত্র ও পরিষ্কার-পরিচ্ছন্ন কাপড় পরিধান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00400" y="685800"/>
            <a:ext cx="3124200" cy="990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সুন্নত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2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09600" y="457200"/>
            <a:ext cx="7924800" cy="5867400"/>
          </a:xfrm>
          <a:prstGeom prst="roundRect">
            <a:avLst>
              <a:gd name="adj" fmla="val 11426"/>
            </a:avLst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3581400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5000"/>
            <a:ext cx="3315900" cy="2895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4572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খেজুর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4876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মিষ্টিজাতীয় খাদ্য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449669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সালাত আদায়ের পূর্বে মিষ্টিজাতীয় খাদ্য খাওয়া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0400" y="609600"/>
            <a:ext cx="3048000" cy="1066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4.</a:t>
            </a:r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সুন্নত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0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457200"/>
            <a:ext cx="7924800" cy="5867400"/>
          </a:xfrm>
          <a:prstGeom prst="roundRect">
            <a:avLst>
              <a:gd name="adj" fmla="val 11426"/>
            </a:avLst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94248"/>
            <a:ext cx="6477000" cy="3663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54864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ময়দানে গিয়ে ঈদের সালাত আদায় করা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45873" y="656216"/>
            <a:ext cx="2590800" cy="7153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5.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সুন্নত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2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9600" y="457200"/>
            <a:ext cx="7924800" cy="5867400"/>
          </a:xfrm>
          <a:prstGeom prst="roundRect">
            <a:avLst>
              <a:gd name="adj" fmla="val 11426"/>
            </a:avLst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63106"/>
            <a:ext cx="7162800" cy="35739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33400" y="5499536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ঈদগাহে যাওয়ার সময় তাকবীর বলা।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76600" y="609600"/>
            <a:ext cx="2667000" cy="914400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6.</a:t>
            </a:r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সুন্নত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2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457200"/>
            <a:ext cx="7924800" cy="5867400"/>
          </a:xfrm>
          <a:prstGeom prst="roundRect">
            <a:avLst>
              <a:gd name="adj" fmla="val 11426"/>
            </a:avLst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828800" y="685800"/>
            <a:ext cx="5715000" cy="1219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ঈদের তাকবীর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512874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5400" b="1" dirty="0" smtClean="0">
                <a:latin typeface="NikoshBAN" pitchFamily="2" charset="0"/>
                <a:cs typeface="NikoshBAN" pitchFamily="2" charset="0"/>
              </a:rPr>
              <a:t>الله اكبر الله اكبر لا اله الا الله و الله اكبر الله اكبر و لله الحمد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369832"/>
              </p:ext>
            </p:extLst>
          </p:nvPr>
        </p:nvGraphicFramePr>
        <p:xfrm>
          <a:off x="4381500" y="5000625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Packager Shell Object" showAsIcon="1" r:id="rId4" imgW="914400" imgH="714240" progId="Package">
                  <p:embed/>
                </p:oleObj>
              </mc:Choice>
              <mc:Fallback>
                <p:oleObj name="Packager Shell Object" showAsIcon="1" r:id="rId4" imgW="914400" imgH="714240" progId="Package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5000625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48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228600"/>
            <a:ext cx="8610600" cy="6400800"/>
          </a:xfrm>
          <a:prstGeom prst="roundRect">
            <a:avLst>
              <a:gd name="adj" fmla="val 11426"/>
            </a:avLst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62804"/>
            <a:ext cx="4038600" cy="25107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85" y="1978570"/>
            <a:ext cx="3282415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455623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ঈদগাহে যাওয়া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4603532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ঈদগাহ থেকে আসা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1816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এক রাস্তায় ঈদগাহে যাওয়া এবং অন্য রাস্তায় ফিরে আসা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76600" y="533400"/>
            <a:ext cx="2895600" cy="1143000"/>
          </a:xfrm>
          <a:prstGeom prst="round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7.</a:t>
            </a:r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সুন্নত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2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457200"/>
            <a:ext cx="7924800" cy="5867400"/>
          </a:xfrm>
          <a:prstGeom prst="roundRect">
            <a:avLst>
              <a:gd name="adj" fmla="val 11426"/>
            </a:avLst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5410200" cy="3453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5077361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ঈদ মুসলমানদের এক মহাসম্মেলন। এর মাধ্যমে  সহযোগিতা ও সহমর্মিতার প্রকাশ ঘটে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609600"/>
            <a:ext cx="4495800" cy="838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 শিক্ষা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0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itul muqadas.jpg"/>
          <p:cNvPicPr>
            <a:picLocks noChangeAspect="1"/>
          </p:cNvPicPr>
          <p:nvPr/>
        </p:nvPicPr>
        <p:blipFill>
          <a:blip r:embed="rId2">
            <a:lum bright="-30000" contrast="-20000"/>
          </a:blip>
          <a:srcRect l="22430" t="5964" r="23365" b="47549"/>
          <a:stretch>
            <a:fillRect/>
          </a:stretch>
        </p:blipFill>
        <p:spPr>
          <a:xfrm>
            <a:off x="609600" y="533400"/>
            <a:ext cx="8001000" cy="5797826"/>
          </a:xfrm>
          <a:prstGeom prst="round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7200" y="457200"/>
            <a:ext cx="8305800" cy="6019800"/>
          </a:xfrm>
          <a:prstGeom prst="roundRect">
            <a:avLst/>
          </a:prstGeom>
          <a:noFill/>
          <a:ln>
            <a:solidFill>
              <a:srgbClr val="CA529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3" name="Moon 2"/>
          <p:cNvSpPr>
            <a:spLocks/>
          </p:cNvSpPr>
          <p:nvPr/>
        </p:nvSpPr>
        <p:spPr>
          <a:xfrm rot="13080000">
            <a:off x="7410161" y="1535139"/>
            <a:ext cx="612127" cy="1261872"/>
          </a:xfrm>
          <a:prstGeom prst="moon">
            <a:avLst>
              <a:gd name="adj" fmla="val 170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7259024" y="1600200"/>
            <a:ext cx="437176" cy="457200"/>
          </a:xfrm>
          <a:prstGeom prst="star5">
            <a:avLst>
              <a:gd name="adj" fmla="val 6622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600" y="304800"/>
            <a:ext cx="8686800" cy="6248400"/>
          </a:xfrm>
          <a:prstGeom prst="roundRect">
            <a:avLst>
              <a:gd name="adj" fmla="val 11426"/>
            </a:avLst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7"/>
          <a:stretch>
            <a:fillRect/>
          </a:stretch>
        </p:blipFill>
        <p:spPr>
          <a:xfrm>
            <a:off x="3048000" y="685800"/>
            <a:ext cx="2667000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4"/>
          <a:stretch>
            <a:fillRect/>
          </a:stretch>
        </p:blipFill>
        <p:spPr>
          <a:xfrm>
            <a:off x="5934542" y="685800"/>
            <a:ext cx="2752258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" y="4954250"/>
            <a:ext cx="81890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ঈদ আনন্দের বার্তা,সীমাহীন প্রীতি, ভালবাসা ও কল্যাণের সংবাদ নিয়ে আসে।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lukisan-baru-jubah-kempen7-e132720126083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48" y="685800"/>
            <a:ext cx="2313652" cy="39624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619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33400" y="685800"/>
            <a:ext cx="7924800" cy="5486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rizontal Scroll 1"/>
          <p:cNvSpPr/>
          <p:nvPr/>
        </p:nvSpPr>
        <p:spPr>
          <a:xfrm>
            <a:off x="3048000" y="1143000"/>
            <a:ext cx="3124200" cy="762000"/>
          </a:xfrm>
          <a:prstGeom prst="horizontalScroll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Bracket 2"/>
          <p:cNvSpPr/>
          <p:nvPr/>
        </p:nvSpPr>
        <p:spPr>
          <a:xfrm rot="16200000">
            <a:off x="4114800" y="1143000"/>
            <a:ext cx="914400" cy="3505200"/>
          </a:xfrm>
          <a:prstGeom prst="rightBracket">
            <a:avLst>
              <a:gd name="adj" fmla="val 5143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/>
          <p:cNvSpPr/>
          <p:nvPr/>
        </p:nvSpPr>
        <p:spPr>
          <a:xfrm rot="5400000">
            <a:off x="4419600" y="1905000"/>
            <a:ext cx="533400" cy="533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3505200"/>
            <a:ext cx="3124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ঈদের সুন্নাত গুলি লিখ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3505200"/>
            <a:ext cx="3276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ঈদের ওয়াজিব গুলি লিখ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30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457200"/>
            <a:ext cx="7924800" cy="5867400"/>
          </a:xfrm>
          <a:prstGeom prst="roundRect">
            <a:avLst>
              <a:gd name="adj" fmla="val 11426"/>
            </a:avLst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0" y="609600"/>
            <a:ext cx="29718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 মূল্যায়ন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8600" y="1999833"/>
            <a:ext cx="876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0" lvl="2" indent="-742950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প্রশ্ন- ঈদ কয় প্রকার ও কী কী?</a:t>
            </a:r>
          </a:p>
          <a:p>
            <a:pPr marL="1435100" lvl="2" indent="-520700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উত্তর- ঈদ দুই প্রকার। ঈদুল ফিতর ও ঈদুল আযহা। </a:t>
            </a:r>
          </a:p>
          <a:p>
            <a:pPr marL="1657350" lvl="2" indent="-742950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প্রশ্ন- ঈদুল ফিতরের অর্থ কী?</a:t>
            </a:r>
          </a:p>
          <a:p>
            <a:pPr marL="1371600" lvl="2" indent="-457200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উত্তর- ঈদুল ফিতরের অর্থ রোজা ভংগের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আনন্দ। </a:t>
            </a:r>
          </a:p>
        </p:txBody>
      </p:sp>
    </p:spTree>
    <p:extLst>
      <p:ext uri="{BB962C8B-B14F-4D97-AF65-F5344CB8AC3E}">
        <p14:creationId xmlns:p14="http://schemas.microsoft.com/office/powerpoint/2010/main" val="359359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457200"/>
            <a:ext cx="7924800" cy="5867400"/>
          </a:xfrm>
          <a:prstGeom prst="roundRect">
            <a:avLst>
              <a:gd name="adj" fmla="val 11426"/>
            </a:avLst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0" y="609600"/>
            <a:ext cx="29718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 মূল্যায়ন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8600" y="1752600"/>
            <a:ext cx="876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0" lvl="2" indent="-742950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প্রশ্ন- ঈদুল ফিতরের ওয়াজিব কয়টি ও কী কী?</a:t>
            </a:r>
          </a:p>
          <a:p>
            <a:pPr marL="1657350" lvl="2" indent="-742950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উত্তর- ঈদুল ফিতরের ওয়াজিব দুইটি।</a:t>
            </a:r>
          </a:p>
          <a:p>
            <a:pPr marL="1657350" lvl="2" indent="-742950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ক।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ঈদের নামাজের পূর্বে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mtClean="0">
                <a:latin typeface="NikoshBAN" pitchFamily="2" charset="0"/>
                <a:cs typeface="NikoshBAN" pitchFamily="2" charset="0"/>
              </a:rPr>
              <a:t>ফিতরা </a:t>
            </a:r>
            <a:r>
              <a:rPr lang="bn-BD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আদায়। </a:t>
            </a:r>
            <a:endParaRPr lang="bn-BD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482725" lvl="2" indent="-568325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খ।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ঈদের দুই রাকাত সালাত ছয় তাকবীরের সাথে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আদায় করা।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1657350" lvl="2" indent="-742950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প্রশ্ন- ঈদুল ফিতরের সুন্নত কয়টি ?</a:t>
            </a:r>
          </a:p>
          <a:p>
            <a:pPr marL="1657350" lvl="2" indent="-742950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উত্তর- ঈদুল ফিতরের সুন্নত সাতটি। </a:t>
            </a:r>
          </a:p>
          <a:p>
            <a:pPr marL="1657350" lvl="2" indent="-742950"/>
            <a:endParaRPr lang="bn-BD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9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457200"/>
            <a:ext cx="7924800" cy="5867400"/>
          </a:xfrm>
          <a:prstGeom prst="roundRect">
            <a:avLst>
              <a:gd name="adj" fmla="val 11426"/>
            </a:avLst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600200" y="914400"/>
            <a:ext cx="6019800" cy="1371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6670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ঈদুল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ফিতরের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ওয়াজিব ও সুন্নত কয়টি ও কী কী?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554142_463041957082929_1516942319_n.jpg"/>
          <p:cNvPicPr>
            <a:picLocks noChangeAspect="1"/>
          </p:cNvPicPr>
          <p:nvPr/>
        </p:nvPicPr>
        <p:blipFill>
          <a:blip r:embed="rId3"/>
          <a:srcRect l="2251" t="4482" r="2572" b="2702"/>
          <a:stretch>
            <a:fillRect/>
          </a:stretch>
        </p:blipFill>
        <p:spPr>
          <a:xfrm>
            <a:off x="5029200" y="3733800"/>
            <a:ext cx="2819400" cy="22098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7430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9600" y="457200"/>
            <a:ext cx="7924800" cy="5943600"/>
          </a:xfrm>
          <a:prstGeom prst="roundRect">
            <a:avLst>
              <a:gd name="adj" fmla="val 11426"/>
            </a:avLst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0" y="5105400"/>
            <a:ext cx="457200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আল্লাহ হাফেজ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Oman mosq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914400"/>
            <a:ext cx="5329440" cy="4038600"/>
          </a:xfrm>
          <a:prstGeom prst="ellipse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457200"/>
            <a:ext cx="8305800" cy="601980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pic>
        <p:nvPicPr>
          <p:cNvPr id="8" name="Picture 7" descr="A__Eid__5_.png"/>
          <p:cNvPicPr>
            <a:picLocks noChangeAspect="1"/>
          </p:cNvPicPr>
          <p:nvPr/>
        </p:nvPicPr>
        <p:blipFill>
          <a:blip r:embed="rId2"/>
          <a:srcRect l="10897" t="10787" r="64196"/>
          <a:stretch>
            <a:fillRect/>
          </a:stretch>
        </p:blipFill>
        <p:spPr>
          <a:xfrm>
            <a:off x="685800" y="685800"/>
            <a:ext cx="2846848" cy="55626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277" y="685801"/>
            <a:ext cx="4980123" cy="241046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Eid-al-fit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669" y="3158067"/>
            <a:ext cx="4992730" cy="309033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44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844"/>
            <a:ext cx="9067800" cy="630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381000" y="609600"/>
            <a:ext cx="8305801" cy="1066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3000" y="609600"/>
            <a:ext cx="3854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ঈদ মোবারক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975 -0.0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457200"/>
            <a:ext cx="8229600" cy="6019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2743200"/>
            <a:ext cx="3288312" cy="3048000"/>
          </a:xfrm>
          <a:prstGeom prst="ellips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95400" y="5715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ঈদুল ফিতর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5754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ঈদুল আযহা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609600"/>
            <a:ext cx="2971800" cy="762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বছরে দু’টি ঈদ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eid-2011-prayers.png"/>
          <p:cNvPicPr>
            <a:picLocks noChangeAspect="1"/>
          </p:cNvPicPr>
          <p:nvPr/>
        </p:nvPicPr>
        <p:blipFill>
          <a:blip r:embed="rId5"/>
          <a:srcRect l="1515" t="7247" r="7576" b="2319"/>
          <a:stretch>
            <a:fillRect/>
          </a:stretch>
        </p:blipFill>
        <p:spPr>
          <a:xfrm>
            <a:off x="1066800" y="2743200"/>
            <a:ext cx="3352800" cy="2926515"/>
          </a:xfrm>
          <a:prstGeom prst="ellips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12" name="Left Brace 11"/>
          <p:cNvSpPr/>
          <p:nvPr/>
        </p:nvSpPr>
        <p:spPr>
          <a:xfrm rot="5400000">
            <a:off x="3886200" y="228600"/>
            <a:ext cx="1219200" cy="3657600"/>
          </a:xfrm>
          <a:prstGeom prst="leftBrace">
            <a:avLst>
              <a:gd name="adj1" fmla="val 8333"/>
              <a:gd name="adj2" fmla="val 5000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0" descr="eid-2011-prayers.png"/>
          <p:cNvPicPr>
            <a:picLocks noChangeAspect="1"/>
          </p:cNvPicPr>
          <p:nvPr/>
        </p:nvPicPr>
        <p:blipFill>
          <a:blip r:embed="rId5"/>
          <a:srcRect l="1515" t="7247" r="7576" b="2319"/>
          <a:stretch>
            <a:fillRect/>
          </a:stretch>
        </p:blipFill>
        <p:spPr>
          <a:xfrm>
            <a:off x="1524000" y="775064"/>
            <a:ext cx="6096000" cy="5320936"/>
          </a:xfrm>
          <a:prstGeom prst="ellips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048000" y="5181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ঈদুল ফিতর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1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  <p:bldP spid="12" grpId="0" animBg="1"/>
      <p:bldP spid="12" grpId="1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457200"/>
            <a:ext cx="8229600" cy="6019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581400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 অধ্যায়</a:t>
            </a:r>
          </a:p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এবাদত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667000" y="914400"/>
            <a:ext cx="3886200" cy="1600200"/>
          </a:xfrm>
          <a:prstGeom prst="wedgeRoundRectCallout">
            <a:avLst>
              <a:gd name="adj1" fmla="val -7601"/>
              <a:gd name="adj2" fmla="val 12737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ঈদুল </a:t>
            </a: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ফিতর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3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457200"/>
            <a:ext cx="8229600" cy="6019800"/>
          </a:xfrm>
          <a:prstGeom prst="roundRect">
            <a:avLst>
              <a:gd name="adj" fmla="val 1116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447800"/>
            <a:ext cx="8153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 </a:t>
            </a:r>
          </a:p>
          <a:p>
            <a:pPr marL="520700" indent="-520700">
              <a:buFont typeface="+mj-lt"/>
              <a:buAutoNum type="arabicPeriod"/>
            </a:pPr>
            <a:r>
              <a:rPr lang="bn-BD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ঈদুল </a:t>
            </a:r>
            <a:r>
              <a:rPr lang="bn-BD" sz="4000" b="1" dirty="0" smtClean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ফিতর শব্দের অর্থ বলতে পারবে। </a:t>
            </a:r>
            <a:endParaRPr lang="bn-BD" sz="4000" b="1" dirty="0">
              <a:ln w="10160">
                <a:noFill/>
                <a:prstDash val="solid"/>
              </a:ln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5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8325" indent="-568325">
              <a:buFont typeface="+mj-lt"/>
              <a:buAutoNum type="arabicPeriod"/>
              <a:tabLst>
                <a:tab pos="568325" algn="l"/>
              </a:tabLst>
            </a:pPr>
            <a:r>
              <a:rPr lang="bn-BD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ঈদের তাকবীর বলতে পারবে।</a:t>
            </a:r>
          </a:p>
          <a:p>
            <a:pPr marL="568325" indent="-568325">
              <a:buFont typeface="+mj-lt"/>
              <a:buAutoNum type="arabicPeriod"/>
            </a:pPr>
            <a:r>
              <a:rPr lang="bn-BD" sz="4000" b="1" dirty="0" smtClean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ঈদুল ফিতরের ওয়াজিব ও </a:t>
            </a:r>
            <a:r>
              <a:rPr lang="bn-BD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সুন্নত কাজগুলো </a:t>
            </a:r>
            <a:r>
              <a:rPr lang="bn-BD" sz="4000" b="1" dirty="0" smtClean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পারবে।</a:t>
            </a:r>
          </a:p>
          <a:p>
            <a:pPr marL="568325" indent="-568325">
              <a:buFont typeface="+mj-lt"/>
              <a:buAutoNum type="arabicPeriod"/>
            </a:pPr>
            <a:r>
              <a:rPr lang="bn-BD" sz="4000" b="1" dirty="0" smtClean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ঈদের গুরুত্ব ও সামাজিক </a:t>
            </a:r>
            <a:r>
              <a:rPr lang="bn-BD" sz="4000" b="1" dirty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বিশ্লেষণ করতে পারবে</a:t>
            </a:r>
            <a:r>
              <a:rPr lang="bn-BD" sz="4000" b="1" dirty="0" smtClean="0">
                <a:ln w="10160">
                  <a:noFill/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0160">
                <a:noFill/>
                <a:prstDash val="solid"/>
              </a:ln>
              <a:gradFill flip="none" rotWithShape="1">
                <a:gsLst>
                  <a:gs pos="0">
                    <a:schemeClr val="accent2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5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29000" y="533400"/>
            <a:ext cx="2209800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457200"/>
            <a:ext cx="8305800" cy="6019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8975" y="838200"/>
            <a:ext cx="7769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ঈদ মুসলিম জাতির আনন্দ, উৎসব, মহামিলন ও জাতীয় খুশির দিন।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200400"/>
            <a:ext cx="784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5C2A"/>
                </a:solidFill>
                <a:latin typeface="NikoshBAN" pitchFamily="2" charset="0"/>
                <a:cs typeface="NikoshBAN" pitchFamily="2" charset="0"/>
              </a:rPr>
              <a:t>ঈদ সম্পর্কে মহানবি (স) বলেছেন-------</a:t>
            </a:r>
          </a:p>
          <a:p>
            <a:r>
              <a:rPr lang="bn-BD" sz="4400" b="1" dirty="0" smtClean="0">
                <a:solidFill>
                  <a:srgbClr val="004376"/>
                </a:solidFill>
                <a:latin typeface="NikoshBAN" pitchFamily="2" charset="0"/>
                <a:cs typeface="NikoshBAN" pitchFamily="2" charset="0"/>
              </a:rPr>
              <a:t>“প্রত্যেক জাতিরই উৎসবের দিন আছে। আর আমাদের উৎসব হলো ঈদ।”</a:t>
            </a:r>
            <a:r>
              <a:rPr lang="bn-BD" sz="44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( বুখারি ও মুসলিম)</a:t>
            </a:r>
            <a:endParaRPr lang="en-US" sz="4400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445</Words>
  <Application>Microsoft Office PowerPoint</Application>
  <PresentationFormat>On-screen Show (4:3)</PresentationFormat>
  <Paragraphs>91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COMPUTER'S PATHOLOGY @ UTTARA HM PLAZA SHOP # 35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SSA. SAZIB # 01671417741 # 01816746474</dc:creator>
  <cp:lastModifiedBy>Asus</cp:lastModifiedBy>
  <cp:revision>390</cp:revision>
  <dcterms:created xsi:type="dcterms:W3CDTF">2013-01-15T05:58:55Z</dcterms:created>
  <dcterms:modified xsi:type="dcterms:W3CDTF">2013-10-01T08:46:32Z</dcterms:modified>
</cp:coreProperties>
</file>